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5275-FE5B-43EC-AA44-2C03061CCA2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8BF05-F770-4CF1-87D1-2FC41E5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6FDB9-6956-459F-BB6A-1E78D260328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73E8-2C19-44E5-A655-379A0322D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573E8-2C19-44E5-A655-379A0322D2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573E8-2C19-44E5-A655-379A0322D2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E9AE-AB40-4A9A-A6B5-7ABDFB6931D1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A7BD-9D4D-429B-BE69-72E6B12AD72F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D78-482A-4ABB-84D6-913360807E1A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9B77-DCF8-46E2-8816-AA5521C296BE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1392-B36B-4FCC-B6DC-308E89DADEB3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D3B2-08A8-4196-882E-FCC0DB5099E4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265A-2B57-4ED4-82AC-3F9B213F04F2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347D-207E-42CC-90E0-31A211F596B8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EB1A-83A0-4CF5-A03A-6B4CDFCB2E4B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D356-2180-4FB1-AACA-C88426078820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222F-5E7B-4EA5-81CF-CE960A16ACF6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3375-A342-499F-ACB7-293855747586}" type="datetime1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AB86-EE27-4E4D-BDBE-3156CD2E5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vis@navis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827584" y="1988840"/>
            <a:ext cx="752199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«ТРАССА»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Планирование и контроль водителей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Считывание и анализа данных</a:t>
            </a:r>
            <a:endParaRPr lang="ru-RU" sz="2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3931" y="980729"/>
            <a:ext cx="164167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Деятельность водителей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68" b="7082"/>
          <a:stretch>
            <a:fillRect/>
          </a:stretch>
        </p:blipFill>
        <p:spPr bwMode="auto">
          <a:xfrm>
            <a:off x="35496" y="1124744"/>
            <a:ext cx="9108504" cy="47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Администрирование. Распределение прав доступа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        В системе создается список пользователей. Список пользователей системы составляется Администратором системы или пользователем, у которого разрешено право «Редактирование пользователей». Для каждого пользователя создается список разрешенных прав при работе в системе.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3356992"/>
            <a:ext cx="4355976" cy="28083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176464" cy="2304256"/>
          </a:xfrm>
          <a:prstGeom prst="rect">
            <a:avLst/>
          </a:prstGeom>
        </p:spPr>
      </p:pic>
      <p:pic>
        <p:nvPicPr>
          <p:cNvPr id="8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Оповещения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        Сервер выполняет контроль своевременности проведения технического обслуживания карточек водителей и </a:t>
            </a:r>
            <a:r>
              <a:rPr lang="ru-RU" sz="1600" dirty="0" err="1" smtClean="0"/>
              <a:t>тахографов</a:t>
            </a:r>
            <a:r>
              <a:rPr lang="ru-RU" sz="1600" dirty="0" smtClean="0"/>
              <a:t>. В ходе контроля формируются тревожные события, которые отображаются диспетчеру:</a:t>
            </a:r>
          </a:p>
          <a:p>
            <a:pPr algn="just">
              <a:buNone/>
            </a:pPr>
            <a:r>
              <a:rPr lang="ru-RU" sz="1600" b="1" dirty="0" smtClean="0"/>
              <a:t>        - о приближении даты истечения срока действия карточки водителя;</a:t>
            </a:r>
          </a:p>
          <a:p>
            <a:pPr algn="just">
              <a:buNone/>
            </a:pPr>
            <a:r>
              <a:rPr lang="ru-RU" sz="1600" b="1" dirty="0" smtClean="0"/>
              <a:t>        - о превышении срока действия карточки водителя;</a:t>
            </a:r>
          </a:p>
          <a:p>
            <a:pPr algn="just">
              <a:buNone/>
            </a:pPr>
            <a:r>
              <a:rPr lang="ru-RU" sz="1600" b="1" dirty="0" smtClean="0"/>
              <a:t>        - о приближении даты очередного чтения карточки водителя;</a:t>
            </a:r>
          </a:p>
          <a:p>
            <a:pPr algn="just">
              <a:buNone/>
            </a:pPr>
            <a:r>
              <a:rPr lang="ru-RU" sz="1600" b="1" dirty="0" smtClean="0"/>
              <a:t>         - о превышении даты очередного чтения карточки водителя;</a:t>
            </a:r>
          </a:p>
          <a:p>
            <a:pPr algn="just">
              <a:buNone/>
            </a:pPr>
            <a:r>
              <a:rPr lang="ru-RU" sz="1600" b="1" dirty="0" smtClean="0"/>
              <a:t>         - о приближении даты очередной текущей проверки (калибровки) </a:t>
            </a:r>
            <a:r>
              <a:rPr lang="ru-RU" sz="1600" b="1" dirty="0" err="1" smtClean="0"/>
              <a:t>тахографа</a:t>
            </a:r>
            <a:r>
              <a:rPr lang="ru-RU" sz="1600" b="1" dirty="0" smtClean="0"/>
              <a:t>;</a:t>
            </a:r>
          </a:p>
          <a:p>
            <a:pPr algn="just">
              <a:buNone/>
            </a:pPr>
            <a:r>
              <a:rPr lang="ru-RU" sz="1600" b="1" dirty="0" smtClean="0"/>
              <a:t>         - о превышении даты очередной текущей проверки (калибровки) </a:t>
            </a:r>
            <a:r>
              <a:rPr lang="ru-RU" sz="1600" b="1" dirty="0" err="1" smtClean="0"/>
              <a:t>тахографа</a:t>
            </a:r>
            <a:r>
              <a:rPr lang="ru-RU" sz="1600" b="1" dirty="0" smtClean="0"/>
              <a:t>;</a:t>
            </a:r>
          </a:p>
          <a:p>
            <a:pPr algn="just">
              <a:buNone/>
            </a:pPr>
            <a:r>
              <a:rPr lang="ru-RU" sz="1600" b="1" dirty="0" smtClean="0"/>
              <a:t>         - о приближении даты очередного чтения памяти </a:t>
            </a:r>
            <a:r>
              <a:rPr lang="ru-RU" sz="1600" b="1" dirty="0" err="1" smtClean="0"/>
              <a:t>тахографа</a:t>
            </a:r>
            <a:r>
              <a:rPr lang="ru-RU" sz="1600" b="1" dirty="0" smtClean="0"/>
              <a:t>;</a:t>
            </a:r>
          </a:p>
          <a:p>
            <a:pPr algn="just">
              <a:buNone/>
            </a:pPr>
            <a:r>
              <a:rPr lang="ru-RU" sz="1600" b="1" dirty="0" smtClean="0"/>
              <a:t>         - о превышении даты очередного чтения памяти </a:t>
            </a:r>
            <a:r>
              <a:rPr lang="ru-RU" sz="1600" b="1" dirty="0" err="1" smtClean="0"/>
              <a:t>тахографа</a:t>
            </a:r>
            <a:r>
              <a:rPr lang="ru-RU" sz="1600" b="1" dirty="0" smtClean="0"/>
              <a:t>;</a:t>
            </a:r>
          </a:p>
          <a:p>
            <a:pPr algn="just">
              <a:buNone/>
            </a:pPr>
            <a:r>
              <a:rPr lang="ru-RU" sz="1600" b="1" dirty="0" smtClean="0"/>
              <a:t>         - о приближении даты очередной активации </a:t>
            </a:r>
            <a:r>
              <a:rPr lang="ru-RU" sz="1600" b="1" dirty="0" err="1" smtClean="0"/>
              <a:t>тахографа</a:t>
            </a:r>
            <a:r>
              <a:rPr lang="ru-RU" sz="1600" b="1" dirty="0" smtClean="0"/>
              <a:t>;</a:t>
            </a:r>
          </a:p>
          <a:p>
            <a:pPr algn="just">
              <a:buNone/>
            </a:pPr>
            <a:r>
              <a:rPr lang="ru-RU" sz="1600" b="1" dirty="0" smtClean="0"/>
              <a:t>         - о превышении даты очередной активации </a:t>
            </a:r>
            <a:r>
              <a:rPr lang="ru-RU" sz="1600" b="1" dirty="0" err="1" smtClean="0"/>
              <a:t>тахографа</a:t>
            </a:r>
            <a:endParaRPr lang="ru-RU" sz="1600" b="1" dirty="0" smtClean="0"/>
          </a:p>
          <a:p>
            <a:pPr algn="just">
              <a:buNone/>
            </a:pPr>
            <a:r>
              <a:rPr lang="ru-RU" sz="1600" dirty="0" smtClean="0"/>
              <a:t>        </a:t>
            </a:r>
            <a:r>
              <a:rPr lang="ru-RU" sz="1600" i="1" dirty="0" smtClean="0"/>
              <a:t>Тревожные события отображаются только для тех пользователей, которые выполняют функции       оперативного обслуживания. В системе может настраиваться их отключение на АРМ руководящего состава. Тревожные события отображаются на АРМ диспетчера с соответствующим звуковым сопровождением в целях привлечения его внимания</a:t>
            </a:r>
            <a:endParaRPr lang="ru-RU" sz="16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При формировании тревожных событий:</a:t>
            </a:r>
          </a:p>
          <a:p>
            <a:pPr>
              <a:buNone/>
            </a:pPr>
            <a:r>
              <a:rPr lang="ru-RU" sz="1600" dirty="0" smtClean="0"/>
              <a:t>- на панели управления и индикации «зажигается» соответствующая кнопка       ;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en-US" sz="1600" dirty="0" smtClean="0"/>
              <a:t> </a:t>
            </a:r>
            <a:r>
              <a:rPr lang="ru-RU" sz="1600" dirty="0" smtClean="0"/>
              <a:t>оператор оповещается звуковыми сигналами;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en-US" sz="1600" dirty="0" smtClean="0"/>
              <a:t> </a:t>
            </a:r>
            <a:r>
              <a:rPr lang="ru-RU" sz="1600" dirty="0" smtClean="0"/>
              <a:t>открывается окно «События» со списком сформированных тревожных сообщений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52736"/>
            <a:ext cx="2952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2060848"/>
            <a:ext cx="6552728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79715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Каждое событие содержит:</a:t>
            </a:r>
          </a:p>
          <a:p>
            <a:r>
              <a:rPr lang="ru-RU" sz="1600" dirty="0" smtClean="0"/>
              <a:t>- условный значок состояния(     - норма,       - предупреждение,      - нарушение) контролируемого объекта (карты водителя, </a:t>
            </a:r>
            <a:r>
              <a:rPr lang="ru-RU" sz="1600" dirty="0" err="1" smtClean="0"/>
              <a:t>тахографа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 дату и время возникновения события;</a:t>
            </a:r>
          </a:p>
          <a:p>
            <a:r>
              <a:rPr lang="ru-RU" sz="1600" dirty="0" smtClean="0"/>
              <a:t>- наименования КО;</a:t>
            </a:r>
          </a:p>
          <a:p>
            <a:r>
              <a:rPr lang="ru-RU" sz="1600" dirty="0" smtClean="0"/>
              <a:t>- текст события</a:t>
            </a:r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29758"/>
            <a:ext cx="2000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39283"/>
            <a:ext cx="171450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39283"/>
            <a:ext cx="1809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Производственный календарь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В производственном календаре отмечаются все рабочие и нерабочие дни (выходные и праздники). На основании производственного календаря ведётся расчёт нормы рабочего времени за день, месяц и год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763284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08518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dirty="0" smtClean="0"/>
              <a:t>         Календарь позволяет определить 5 или 6- дневную неделю</a:t>
            </a:r>
            <a:r>
              <a:rPr lang="en-US" sz="1600" dirty="0" smtClean="0"/>
              <a:t>,</a:t>
            </a:r>
            <a:r>
              <a:rPr lang="ru-RU" sz="1600" dirty="0" smtClean="0"/>
              <a:t> выбрать сокращенный или полный          рабочий день</a:t>
            </a:r>
            <a:r>
              <a:rPr lang="en-US" sz="1600" dirty="0" smtClean="0"/>
              <a:t>,</a:t>
            </a:r>
            <a:r>
              <a:rPr lang="ru-RU" sz="1600" dirty="0" smtClean="0"/>
              <a:t> определить выходные дни и продолжительность рабочего времени для каждого дня</a:t>
            </a:r>
            <a:endParaRPr lang="ru-RU" sz="1600" dirty="0"/>
          </a:p>
        </p:txBody>
      </p:sp>
      <p:pic>
        <p:nvPicPr>
          <p:cNvPr id="8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757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/>
              <a:t>История событий и работы пользователей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«Трасса» позволяет просмотреть информацию о работе пользователей в системе</a:t>
            </a:r>
            <a:endParaRPr lang="ru-RU" sz="1400" i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940425" cy="1582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3068960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Получить данные о системных событиях, например, факты аутентификации пользователей:</a:t>
            </a:r>
          </a:p>
          <a:p>
            <a:r>
              <a:rPr lang="ru-RU" sz="1400" i="1" dirty="0" smtClean="0"/>
              <a:t>- успешная аутентификация операторов;</a:t>
            </a:r>
          </a:p>
          <a:p>
            <a:r>
              <a:rPr lang="ru-RU" sz="1400" i="1" dirty="0" smtClean="0"/>
              <a:t>- ошибки выполнения аутентификации операторов;</a:t>
            </a:r>
          </a:p>
          <a:p>
            <a:r>
              <a:rPr lang="ru-RU" sz="1400" i="1" dirty="0" smtClean="0"/>
              <a:t>- выход оператора из системы</a:t>
            </a:r>
            <a:endParaRPr lang="ru-RU" sz="1400" i="1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46449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20072" y="30689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Посмотреть историю калибровок </a:t>
            </a:r>
            <a:r>
              <a:rPr lang="ru-RU" sz="1400" i="1" dirty="0" err="1" smtClean="0"/>
              <a:t>тахографов</a:t>
            </a:r>
            <a:endParaRPr lang="ru-RU" sz="1400" i="1" dirty="0"/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 r="1852" b="31034"/>
          <a:stretch>
            <a:fillRect/>
          </a:stretch>
        </p:blipFill>
        <p:spPr>
          <a:xfrm>
            <a:off x="5076056" y="4221088"/>
            <a:ext cx="3816424" cy="1440160"/>
          </a:xfrm>
          <a:prstGeom prst="rect">
            <a:avLst/>
          </a:prstGeom>
        </p:spPr>
      </p:pic>
      <p:pic>
        <p:nvPicPr>
          <p:cNvPr id="13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3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204864"/>
            <a:ext cx="6336704" cy="8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0152" y="414908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ЗАО «КБ НАВИС»</a:t>
            </a:r>
          </a:p>
          <a:p>
            <a:r>
              <a:rPr lang="ru-RU" sz="1600" i="1" dirty="0" smtClean="0"/>
              <a:t>+7 (495) 665-61-48</a:t>
            </a:r>
            <a:br>
              <a:rPr lang="ru-RU" sz="1600" i="1" dirty="0" smtClean="0"/>
            </a:br>
            <a:r>
              <a:rPr lang="ru-RU" sz="1600" i="1" dirty="0" smtClean="0"/>
              <a:t>+7 (495) 665-61-52</a:t>
            </a:r>
            <a:br>
              <a:rPr lang="ru-RU" sz="1600" i="1" dirty="0" smtClean="0"/>
            </a:br>
            <a:r>
              <a:rPr lang="az-Latn-AZ" sz="1600" i="1" dirty="0" smtClean="0">
                <a:hlinkClick r:id="rId2"/>
              </a:rPr>
              <a:t>navis@navis.ru</a:t>
            </a:r>
            <a:endParaRPr lang="ru-RU" sz="1600" i="1" dirty="0"/>
          </a:p>
        </p:txBody>
      </p:sp>
      <p:pic>
        <p:nvPicPr>
          <p:cNvPr id="7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Трасса. Планирование и контроль водителей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Разработчик</a:t>
            </a:r>
            <a:r>
              <a:rPr lang="en-US" sz="1400" b="1" dirty="0" smtClean="0"/>
              <a:t>:</a:t>
            </a:r>
            <a:r>
              <a:rPr lang="ru-RU" sz="1400" dirty="0" smtClean="0"/>
              <a:t> ЗАО «КБ НАВИС» (г. Москва)</a:t>
            </a:r>
          </a:p>
          <a:p>
            <a:pPr>
              <a:buNone/>
            </a:pPr>
            <a:r>
              <a:rPr lang="ru-RU" sz="1400" b="1" dirty="0" smtClean="0"/>
              <a:t>Описание</a:t>
            </a:r>
            <a:r>
              <a:rPr lang="en-US" sz="1400" b="1" dirty="0" smtClean="0"/>
              <a:t>:</a:t>
            </a:r>
            <a:r>
              <a:rPr lang="ru-RU" sz="1400" b="1" dirty="0" smtClean="0"/>
              <a:t> </a:t>
            </a:r>
            <a:r>
              <a:rPr lang="ru-RU" sz="1400" dirty="0" smtClean="0"/>
              <a:t>программный продукт для считывания данных с </a:t>
            </a:r>
            <a:r>
              <a:rPr lang="ru-RU" sz="1400" dirty="0" err="1" smtClean="0"/>
              <a:t>тахографов</a:t>
            </a:r>
            <a:r>
              <a:rPr lang="ru-RU" sz="1400" dirty="0" smtClean="0"/>
              <a:t> (ЕСТР</a:t>
            </a:r>
            <a:r>
              <a:rPr lang="en-US" sz="1400" dirty="0" smtClean="0"/>
              <a:t>,</a:t>
            </a:r>
            <a:r>
              <a:rPr lang="ru-RU" sz="1400" dirty="0" smtClean="0"/>
              <a:t> РФ) и карт водителей</a:t>
            </a:r>
            <a:r>
              <a:rPr lang="en-US" sz="1400" dirty="0" smtClean="0"/>
              <a:t>,</a:t>
            </a:r>
            <a:r>
              <a:rPr lang="ru-RU" sz="1400" dirty="0" smtClean="0"/>
              <a:t> анализа данных</a:t>
            </a:r>
            <a:r>
              <a:rPr lang="en-US" sz="1400" dirty="0" smtClean="0"/>
              <a:t>,</a:t>
            </a:r>
            <a:r>
              <a:rPr lang="ru-RU" sz="1400" dirty="0" smtClean="0"/>
              <a:t> составления графиков.</a:t>
            </a:r>
            <a:endParaRPr lang="ru-RU" sz="1400" dirty="0"/>
          </a:p>
          <a:p>
            <a:pPr>
              <a:buNone/>
            </a:pPr>
            <a:r>
              <a:rPr lang="ru-RU" sz="1400" b="1" dirty="0" smtClean="0"/>
              <a:t>Основные функции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r>
              <a:rPr lang="ru-RU" sz="1400" dirty="0"/>
              <a:t>С</a:t>
            </a:r>
            <a:r>
              <a:rPr lang="ru-RU" sz="1400" dirty="0" smtClean="0"/>
              <a:t>читывание данных</a:t>
            </a:r>
            <a:endParaRPr lang="en-US" sz="1400" dirty="0" smtClean="0"/>
          </a:p>
          <a:p>
            <a:r>
              <a:rPr lang="ru-RU" sz="1400" dirty="0" smtClean="0"/>
              <a:t>Анализ и хранение данных</a:t>
            </a:r>
            <a:r>
              <a:rPr lang="en-US" sz="1400" dirty="0" smtClean="0"/>
              <a:t>, </a:t>
            </a:r>
            <a:r>
              <a:rPr lang="ru-RU" sz="1400" dirty="0" smtClean="0"/>
              <a:t>создание архивов</a:t>
            </a:r>
            <a:r>
              <a:rPr lang="en-US" sz="1400" dirty="0" smtClean="0"/>
              <a:t>,</a:t>
            </a:r>
            <a:r>
              <a:rPr lang="ru-RU" sz="1400" dirty="0" smtClean="0"/>
              <a:t> импорт и экспорт данных в</a:t>
            </a:r>
            <a:r>
              <a:rPr lang="en-US" sz="1400" dirty="0" smtClean="0"/>
              <a:t>/</a:t>
            </a:r>
            <a:r>
              <a:rPr lang="ru-RU" sz="1400" dirty="0" smtClean="0"/>
              <a:t>из БД Предприятия</a:t>
            </a:r>
          </a:p>
          <a:p>
            <a:r>
              <a:rPr lang="ru-RU" sz="1400" dirty="0" smtClean="0"/>
              <a:t>Формирование отчетов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- </a:t>
            </a:r>
            <a:r>
              <a:rPr lang="ru-RU" sz="1400" dirty="0" smtClean="0"/>
              <a:t>сводные отчеты по нарушениям режима труда и отдыха водителей ( в соответствии с ЕСТР</a:t>
            </a:r>
            <a:r>
              <a:rPr lang="en-US" sz="1400" dirty="0" smtClean="0"/>
              <a:t>,</a:t>
            </a:r>
            <a:r>
              <a:rPr lang="ru-RU" sz="1400" dirty="0" smtClean="0"/>
              <a:t> Приказом №15 Минтранса РФ). Квартальные</a:t>
            </a:r>
            <a:r>
              <a:rPr lang="en-US" sz="1400" dirty="0" smtClean="0"/>
              <a:t>,</a:t>
            </a:r>
            <a:r>
              <a:rPr lang="ru-RU" sz="1400" dirty="0" smtClean="0"/>
              <a:t> месячные</a:t>
            </a:r>
            <a:r>
              <a:rPr lang="en-US" sz="1400" dirty="0" smtClean="0"/>
              <a:t>,</a:t>
            </a:r>
            <a:r>
              <a:rPr lang="ru-RU" sz="1400" dirty="0" smtClean="0"/>
              <a:t> ежедневные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сводные отчеты по водителям. Квартальные</a:t>
            </a:r>
            <a:r>
              <a:rPr lang="en-US" sz="1400" dirty="0" smtClean="0"/>
              <a:t>,</a:t>
            </a:r>
            <a:r>
              <a:rPr lang="ru-RU" sz="1400" dirty="0" smtClean="0"/>
              <a:t> месячные</a:t>
            </a:r>
            <a:r>
              <a:rPr lang="en-US" sz="1400" dirty="0" smtClean="0"/>
              <a:t>,</a:t>
            </a:r>
            <a:r>
              <a:rPr lang="ru-RU" sz="1400" dirty="0" smtClean="0"/>
              <a:t> ежедневные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отчеты по плановым чтениям</a:t>
            </a:r>
            <a:r>
              <a:rPr lang="en-US" sz="1400" dirty="0" smtClean="0"/>
              <a:t>,</a:t>
            </a:r>
            <a:r>
              <a:rPr lang="ru-RU" sz="1400" dirty="0" smtClean="0"/>
              <a:t> заменам карт</a:t>
            </a:r>
            <a:r>
              <a:rPr lang="en-US" sz="1400" dirty="0" smtClean="0"/>
              <a:t>,</a:t>
            </a:r>
            <a:r>
              <a:rPr lang="ru-RU" sz="1400" dirty="0" smtClean="0"/>
              <a:t> калибровке</a:t>
            </a:r>
            <a:r>
              <a:rPr lang="en-US" sz="1400" dirty="0" smtClean="0"/>
              <a:t>,</a:t>
            </a:r>
            <a:r>
              <a:rPr lang="ru-RU" sz="1400" dirty="0" smtClean="0"/>
              <a:t> замене СКЗИ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отчеты о скоростном режиме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отчеты о пробеге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групповые отчеты (по водителям</a:t>
            </a:r>
            <a:r>
              <a:rPr lang="en-US" sz="1400" dirty="0" smtClean="0"/>
              <a:t>,</a:t>
            </a:r>
            <a:r>
              <a:rPr lang="ru-RU" sz="1400" dirty="0" smtClean="0"/>
              <a:t> ТС)</a:t>
            </a:r>
          </a:p>
          <a:p>
            <a:r>
              <a:rPr lang="ru-RU" sz="1400" dirty="0" smtClean="0"/>
              <a:t>Информация о деятельности водителей</a:t>
            </a:r>
          </a:p>
          <a:p>
            <a:r>
              <a:rPr lang="ru-RU" sz="1400" dirty="0" smtClean="0"/>
              <a:t>Администрирование. Распределение прав доступа к функциям системы</a:t>
            </a:r>
          </a:p>
          <a:p>
            <a:r>
              <a:rPr lang="ru-RU" sz="1400" dirty="0" smtClean="0"/>
              <a:t>Оповещения 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- </a:t>
            </a:r>
            <a:r>
              <a:rPr lang="ru-RU" sz="1400" dirty="0" smtClean="0"/>
              <a:t>о приближающихся ТО</a:t>
            </a:r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- о необходимости загрузки данных</a:t>
            </a:r>
            <a:r>
              <a:rPr lang="en-US" sz="1400" dirty="0" smtClean="0"/>
              <a:t>,</a:t>
            </a:r>
            <a:r>
              <a:rPr lang="ru-RU" sz="1400" dirty="0" smtClean="0"/>
              <a:t> замене карты</a:t>
            </a:r>
            <a:r>
              <a:rPr lang="en-US" sz="1400" dirty="0" smtClean="0"/>
              <a:t>,</a:t>
            </a:r>
            <a:r>
              <a:rPr lang="ru-RU" sz="1400" dirty="0" smtClean="0"/>
              <a:t> калибровке </a:t>
            </a:r>
            <a:r>
              <a:rPr lang="ru-RU" sz="1400" dirty="0" err="1" smtClean="0"/>
              <a:t>тахографа</a:t>
            </a:r>
            <a:r>
              <a:rPr lang="en-US" sz="1400" dirty="0" smtClean="0"/>
              <a:t>,</a:t>
            </a:r>
            <a:r>
              <a:rPr lang="ru-RU" sz="1400" dirty="0" smtClean="0"/>
              <a:t> замене СКЗИ</a:t>
            </a:r>
          </a:p>
          <a:p>
            <a:r>
              <a:rPr lang="ru-RU" sz="1400" dirty="0" smtClean="0"/>
              <a:t>Создание производственного календаря</a:t>
            </a:r>
          </a:p>
          <a:p>
            <a:r>
              <a:rPr lang="ru-RU" sz="1400" dirty="0" smtClean="0"/>
              <a:t>История событий и работы пользователей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0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Считывание данных с </a:t>
            </a:r>
            <a:r>
              <a:rPr lang="ru-RU" sz="2400" b="1" dirty="0" err="1" smtClean="0"/>
              <a:t>тахографов</a:t>
            </a:r>
            <a:r>
              <a:rPr lang="ru-RU" sz="2400" b="1" dirty="0" smtClean="0"/>
              <a:t> и карт водителей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i="1" dirty="0" smtClean="0"/>
              <a:t>        </a:t>
            </a:r>
            <a:r>
              <a:rPr lang="ru-RU" sz="1600" dirty="0" smtClean="0"/>
              <a:t>Данные с карт должны считываться не реже</a:t>
            </a:r>
            <a:r>
              <a:rPr lang="en-US" sz="1600" dirty="0" smtClean="0"/>
              <a:t>,</a:t>
            </a:r>
            <a:r>
              <a:rPr lang="ru-RU" sz="1600" dirty="0" smtClean="0"/>
              <a:t> чем 28 дней и храниться в течение года</a:t>
            </a:r>
          </a:p>
          <a:p>
            <a:pPr algn="just">
              <a:buNone/>
            </a:pPr>
            <a:r>
              <a:rPr lang="ru-RU" sz="1600" dirty="0" smtClean="0"/>
              <a:t>        Загружать данные из памяти </a:t>
            </a:r>
            <a:r>
              <a:rPr lang="ru-RU" sz="1600" dirty="0" err="1" smtClean="0"/>
              <a:t>тахографа</a:t>
            </a:r>
            <a:r>
              <a:rPr lang="ru-RU" sz="1600" dirty="0" smtClean="0"/>
              <a:t> необходимо не реже</a:t>
            </a:r>
            <a:r>
              <a:rPr lang="en-US" sz="1600" dirty="0" smtClean="0"/>
              <a:t>,</a:t>
            </a:r>
            <a:r>
              <a:rPr lang="ru-RU" sz="1600" dirty="0" smtClean="0"/>
              <a:t> чем 1 раз за 90 дней</a:t>
            </a:r>
            <a:endParaRPr lang="en-US" sz="1600" dirty="0" smtClean="0"/>
          </a:p>
          <a:p>
            <a:pPr algn="just">
              <a:buNone/>
            </a:pPr>
            <a:r>
              <a:rPr lang="ru-RU" sz="1600" dirty="0" smtClean="0"/>
              <a:t>        Для загрузки данных Вам потребуется компьютер</a:t>
            </a:r>
            <a:r>
              <a:rPr lang="en-US" sz="1600" dirty="0" smtClean="0"/>
              <a:t>/</a:t>
            </a:r>
            <a:r>
              <a:rPr lang="ru-RU" sz="1600" dirty="0" smtClean="0"/>
              <a:t> планшет</a:t>
            </a:r>
            <a:r>
              <a:rPr lang="en-US" sz="1600" dirty="0" smtClean="0"/>
              <a:t>/</a:t>
            </a:r>
            <a:r>
              <a:rPr lang="ru-RU" sz="1600" dirty="0" smtClean="0"/>
              <a:t> ноутбук с установленным          ПО «ТРАССА»</a:t>
            </a:r>
            <a:r>
              <a:rPr lang="en-US" sz="1600" dirty="0" smtClean="0"/>
              <a:t>,</a:t>
            </a:r>
            <a:r>
              <a:rPr lang="ru-RU" sz="1600" dirty="0" smtClean="0"/>
              <a:t> кард </a:t>
            </a:r>
            <a:r>
              <a:rPr lang="ru-RU" sz="1600" dirty="0" err="1" smtClean="0"/>
              <a:t>ридер</a:t>
            </a:r>
            <a:r>
              <a:rPr lang="ru-RU" sz="1600" dirty="0" smtClean="0"/>
              <a:t> для считывания данных с карт. </a:t>
            </a:r>
          </a:p>
          <a:p>
            <a:pPr algn="just">
              <a:buNone/>
            </a:pPr>
            <a:r>
              <a:rPr lang="ru-RU" sz="1600" dirty="0" smtClean="0"/>
              <a:t>        Используемое переносное устройство с ПО «ТРАССА» можно подключить непосредственно  к </a:t>
            </a:r>
            <a:r>
              <a:rPr lang="ru-RU" sz="1600" dirty="0" err="1" smtClean="0"/>
              <a:t>тахографу</a:t>
            </a:r>
            <a:r>
              <a:rPr lang="ru-RU" sz="1600" dirty="0" smtClean="0"/>
              <a:t> через кабель.</a:t>
            </a:r>
          </a:p>
          <a:p>
            <a:pPr algn="just">
              <a:buNone/>
            </a:pPr>
            <a:endParaRPr lang="ru-RU" sz="1600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8198"/>
            <a:ext cx="4608512" cy="20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4365104"/>
            <a:ext cx="4680520" cy="1872208"/>
          </a:xfrm>
          <a:prstGeom prst="rect">
            <a:avLst/>
          </a:prstGeom>
        </p:spPr>
      </p:pic>
      <p:pic>
        <p:nvPicPr>
          <p:cNvPr id="8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Анализ и хранение данных</a:t>
            </a:r>
            <a:r>
              <a:rPr lang="en-US" sz="2700" b="1" dirty="0" smtClean="0"/>
              <a:t>, </a:t>
            </a:r>
            <a:r>
              <a:rPr lang="ru-RU" sz="2700" b="1" dirty="0" smtClean="0"/>
              <a:t>создание архивов</a:t>
            </a:r>
            <a:r>
              <a:rPr lang="en-US" sz="2700" b="1" dirty="0" smtClean="0"/>
              <a:t>,</a:t>
            </a:r>
            <a:r>
              <a:rPr lang="ru-RU" sz="2700" b="1" dirty="0" smtClean="0"/>
              <a:t> импорт данных в БД Предприятия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400" dirty="0" smtClean="0"/>
              <a:t>         </a:t>
            </a:r>
            <a:r>
              <a:rPr lang="ru-RU" sz="1400" dirty="0" smtClean="0"/>
              <a:t>С АРМ диспетчера предоставляется возможность импорта данных в БД Предприятия из </a:t>
            </a:r>
            <a:r>
              <a:rPr lang="en-US" sz="1400" dirty="0" err="1" smtClean="0"/>
              <a:t>ddd</a:t>
            </a:r>
            <a:r>
              <a:rPr lang="ru-RU" sz="1400" dirty="0" smtClean="0"/>
              <a:t>-файлов карточки водителя и памяти </a:t>
            </a:r>
            <a:r>
              <a:rPr lang="ru-RU" sz="1400" dirty="0" err="1" smtClean="0"/>
              <a:t>тахографа</a:t>
            </a:r>
            <a:r>
              <a:rPr lang="ru-RU" sz="1400" dirty="0" smtClean="0"/>
              <a:t>. В ходе процедуры импорта автоматически создаются учетные записи для новых </a:t>
            </a:r>
            <a:r>
              <a:rPr lang="ru-RU" sz="1400" dirty="0" err="1" smtClean="0"/>
              <a:t>тахографов</a:t>
            </a:r>
            <a:r>
              <a:rPr lang="ru-RU" sz="1400" dirty="0" smtClean="0"/>
              <a:t> и новых ТС, а также новых водителей и их карточек с возможностью ручного определения необходимых параметров (например, переопределение латинских символов в кириллицу, или определение системы учета рабочего времени конкретного водителя). В ходе процедур импорта выполняется определение нарушений режима труда и отдыха водителей. Автоматически будут добавлены транспортные средства и установленные на них </a:t>
            </a:r>
            <a:r>
              <a:rPr lang="ru-RU" sz="1400" dirty="0" err="1" smtClean="0"/>
              <a:t>тахографы</a:t>
            </a:r>
            <a:r>
              <a:rPr lang="ru-RU" sz="1400" dirty="0" smtClean="0"/>
              <a:t>. Если </a:t>
            </a:r>
            <a:r>
              <a:rPr lang="ru-RU" sz="1400" dirty="0" err="1" smtClean="0"/>
              <a:t>тахограф</a:t>
            </a:r>
            <a:r>
              <a:rPr lang="ru-RU" sz="1400" dirty="0" smtClean="0"/>
              <a:t> и ТС существуют в БД предприятия, то для них данные с </a:t>
            </a:r>
            <a:r>
              <a:rPr lang="ru-RU" sz="1400" dirty="0" err="1" smtClean="0"/>
              <a:t>тахографа</a:t>
            </a:r>
            <a:r>
              <a:rPr lang="ru-RU" sz="1400" dirty="0" smtClean="0"/>
              <a:t> добавятся в Базу также автоматически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888432" cy="21602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36" y="4437112"/>
            <a:ext cx="4680520" cy="1872208"/>
          </a:xfrm>
          <a:prstGeom prst="rect">
            <a:avLst/>
          </a:prstGeom>
        </p:spPr>
      </p:pic>
      <p:pic>
        <p:nvPicPr>
          <p:cNvPr id="9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Экспорт </a:t>
            </a:r>
            <a:r>
              <a:rPr lang="en-US" sz="2400" b="1" dirty="0" err="1" smtClean="0"/>
              <a:t>ddd</a:t>
            </a:r>
            <a:r>
              <a:rPr lang="ru-RU" sz="2400" b="1" dirty="0" smtClean="0"/>
              <a:t>-файлов из Базы данных Предприятия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В целях предоставления сведений инспектирующим органам на АРМ диспетчера предоставляется возможность отображения сведений о фактах и времени чтения карточек водителя для выбранного водителя, или памяти </a:t>
            </a:r>
            <a:r>
              <a:rPr lang="ru-RU" sz="1600" dirty="0" err="1" smtClean="0"/>
              <a:t>тахографа</a:t>
            </a:r>
            <a:r>
              <a:rPr lang="ru-RU" sz="1600" dirty="0" smtClean="0"/>
              <a:t> для выбранного ТС за определенный период времени, с возможностью выгрузки данных из Базы Данных Предприятия в виде исходных </a:t>
            </a:r>
            <a:r>
              <a:rPr lang="en-US" sz="1600" dirty="0" err="1" smtClean="0"/>
              <a:t>ddd</a:t>
            </a:r>
            <a:r>
              <a:rPr lang="ru-RU" sz="1600" dirty="0" smtClean="0"/>
              <a:t>-файлов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976664" cy="2319670"/>
          </a:xfrm>
          <a:prstGeom prst="rect">
            <a:avLst/>
          </a:prstGeom>
        </p:spPr>
      </p:pic>
      <p:pic>
        <p:nvPicPr>
          <p:cNvPr id="7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Формирование отчетов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В ходе эксплуатации системы пользователи создают перечень контрольных заданий, которые</a:t>
            </a:r>
          </a:p>
          <a:p>
            <a:pPr algn="just">
              <a:buNone/>
            </a:pPr>
            <a:r>
              <a:rPr lang="ru-RU" dirty="0" smtClean="0"/>
              <a:t>автоматически выполняются и формируют готовые отчеты (документы определенных форматов).</a:t>
            </a:r>
          </a:p>
          <a:p>
            <a:pPr algn="just">
              <a:buNone/>
            </a:pPr>
            <a:r>
              <a:rPr lang="ru-RU" dirty="0" smtClean="0"/>
              <a:t>Задания могут быть сформированы для следующих отчетов: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- </a:t>
            </a:r>
            <a:r>
              <a:rPr lang="ru-RU" b="1" dirty="0" smtClean="0"/>
              <a:t>квартальный сводный отчёт по нарушениям режима труда и отдыха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месячный сводный отчёт по нарушениям режима труда и отдыха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ежедневный сводный отчёт по нарушениям режима труда и отдыха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детализированный отчёт по деятельности и нарушениям режимов труда и отдыха водителя;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квартальный отчёт по нарушениям режима труда и отдыха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месячный отчёт по нарушениям режима труда и отдыха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плановое обновление карточек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плановое чтение карточек водителей;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плановая проверка (калибровка) </a:t>
            </a:r>
            <a:r>
              <a:rPr lang="ru-RU" b="1" dirty="0" err="1" smtClean="0"/>
              <a:t>тахографов</a:t>
            </a:r>
            <a:r>
              <a:rPr lang="ru-RU" b="1" dirty="0" smtClean="0"/>
              <a:t>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плановая замена СКЗИ </a:t>
            </a:r>
            <a:r>
              <a:rPr lang="ru-RU" b="1" dirty="0" err="1" smtClean="0"/>
              <a:t>тахографов</a:t>
            </a:r>
            <a:r>
              <a:rPr lang="ru-RU" b="1" dirty="0" smtClean="0"/>
              <a:t>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плановое чтение памяти </a:t>
            </a:r>
            <a:r>
              <a:rPr lang="ru-RU" b="1" dirty="0" err="1" smtClean="0"/>
              <a:t>тахографов</a:t>
            </a:r>
            <a:r>
              <a:rPr lang="ru-RU" b="1" dirty="0" smtClean="0"/>
              <a:t>;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- квартальный отчет по пробегу ТС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Отчеты можно выгрузить в</a:t>
            </a:r>
            <a:r>
              <a:rPr lang="en-US" dirty="0" smtClean="0"/>
              <a:t> </a:t>
            </a:r>
            <a:r>
              <a:rPr lang="ru-RU" dirty="0" smtClean="0"/>
              <a:t>форматах </a:t>
            </a:r>
            <a:r>
              <a:rPr lang="en-US" dirty="0" smtClean="0"/>
              <a:t>Word,</a:t>
            </a:r>
            <a:r>
              <a:rPr lang="ru-RU" dirty="0" smtClean="0"/>
              <a:t> </a:t>
            </a:r>
            <a:r>
              <a:rPr lang="en-US" dirty="0" err="1" smtClean="0"/>
              <a:t>Excel,Pdf</a:t>
            </a:r>
            <a:r>
              <a:rPr lang="en-US" dirty="0" smtClean="0"/>
              <a:t>, Html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8772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877272"/>
            <a:ext cx="34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3"/>
          <a:stretch>
            <a:fillRect/>
          </a:stretch>
        </p:blipFill>
        <p:spPr bwMode="auto">
          <a:xfrm>
            <a:off x="4310633" y="5877272"/>
            <a:ext cx="33337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877272"/>
            <a:ext cx="33303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300465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elizarova_sm\AppData\Local\Microsoft\Windows\Temporary Internet Files\Content.Outlook\TDHOBZN2\лого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616995" cy="70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5940425" cy="199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816" y="2636912"/>
            <a:ext cx="5940425" cy="152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4365104"/>
            <a:ext cx="590465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AB86-EE27-4E4D-BDBE-3156CD2E552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392488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3789040"/>
            <a:ext cx="4392488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556792"/>
            <a:ext cx="4392488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2708920"/>
            <a:ext cx="4680520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552" y="4797152"/>
            <a:ext cx="4536504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698</Words>
  <Application>Microsoft Office PowerPoint</Application>
  <PresentationFormat>Экран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Трасса. Планирование и контроль водителей</vt:lpstr>
      <vt:lpstr>Считывание данных с тахографов и карт водителей</vt:lpstr>
      <vt:lpstr>  Анализ и хранение данных, создание архивов, импорт данных в БД Предприятия </vt:lpstr>
      <vt:lpstr>Экспорт ddd-файлов из Базы данных Предприятия</vt:lpstr>
      <vt:lpstr>Формирование отчетов</vt:lpstr>
      <vt:lpstr>Слайд 7</vt:lpstr>
      <vt:lpstr>Слайд 8</vt:lpstr>
      <vt:lpstr>Слайд 9</vt:lpstr>
      <vt:lpstr>Деятельность водителей</vt:lpstr>
      <vt:lpstr>Администрирование. Распределение прав доступа</vt:lpstr>
      <vt:lpstr>Оповещения</vt:lpstr>
      <vt:lpstr>Слайд 13</vt:lpstr>
      <vt:lpstr>Производственный календарь</vt:lpstr>
      <vt:lpstr> </vt:lpstr>
      <vt:lpstr>Слайд 16</vt:lpstr>
    </vt:vector>
  </TitlesOfParts>
  <Company>kbnavis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elizarova_sm</dc:creator>
  <cp:lastModifiedBy>elizarova_sm</cp:lastModifiedBy>
  <cp:revision>55</cp:revision>
  <dcterms:created xsi:type="dcterms:W3CDTF">2015-12-11T07:28:38Z</dcterms:created>
  <dcterms:modified xsi:type="dcterms:W3CDTF">2016-01-18T15:16:59Z</dcterms:modified>
</cp:coreProperties>
</file>